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idubpqe22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4713" y="1485914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1;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With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you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from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the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start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1440" y="3287722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Too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many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98257">
            <a:off x="638343" y="1325602"/>
            <a:ext cx="3230789" cy="432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3AF2CDE-DFFD-49D5-8FF9-1C5D81AF7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473578"/>
            <a:ext cx="10401300" cy="25431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07D0B52-C733-4890-B717-97B482B51402}"/>
              </a:ext>
            </a:extLst>
          </p:cNvPr>
          <p:cNvSpPr txBox="1">
            <a:spLocks/>
          </p:cNvSpPr>
          <p:nvPr/>
        </p:nvSpPr>
        <p:spPr>
          <a:xfrm>
            <a:off x="895349" y="3168127"/>
            <a:ext cx="10401299" cy="673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 petom zadatku pročitaj tekst o </a:t>
            </a:r>
            <a:r>
              <a:rPr lang="hr-HR" sz="2000" i="1" dirty="0" err="1"/>
              <a:t>Winoni</a:t>
            </a:r>
            <a:r>
              <a:rPr lang="hr-HR" sz="2000" i="1" dirty="0"/>
              <a:t>, Markovoj djevojci, i njezinoj obitelji te razmisli zašto ona zavidi Marku?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B13B09A3-DB0F-4B37-9B8F-DDC86BF61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8" y="3841248"/>
            <a:ext cx="5641406" cy="254317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0A36EDC3-85C4-4E86-85F6-769A47A58405}"/>
              </a:ext>
            </a:extLst>
          </p:cNvPr>
          <p:cNvSpPr txBox="1">
            <a:spLocks/>
          </p:cNvSpPr>
          <p:nvPr/>
        </p:nvSpPr>
        <p:spPr>
          <a:xfrm>
            <a:off x="895349" y="3841248"/>
            <a:ext cx="4959042" cy="673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 šestom zadatku navedi pet razloga zašto je dobro biti jedino dijete u obitelji.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A1BC6800-E072-4076-9A0F-53F401CE7C19}"/>
              </a:ext>
            </a:extLst>
          </p:cNvPr>
          <p:cNvSpPr txBox="1">
            <a:spLocks/>
          </p:cNvSpPr>
          <p:nvPr/>
        </p:nvSpPr>
        <p:spPr>
          <a:xfrm>
            <a:off x="6439626" y="4743800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You </a:t>
            </a:r>
            <a:r>
              <a:rPr lang="hr-HR" sz="2200" i="1" dirty="0" err="1">
                <a:solidFill>
                  <a:srgbClr val="FF0000"/>
                </a:solidFill>
              </a:rPr>
              <a:t>don’t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have</a:t>
            </a:r>
            <a:r>
              <a:rPr lang="hr-HR" sz="2200" i="1" dirty="0">
                <a:solidFill>
                  <a:srgbClr val="FF0000"/>
                </a:solidFill>
              </a:rPr>
              <a:t> to </a:t>
            </a:r>
            <a:r>
              <a:rPr lang="hr-HR" sz="2200" i="1" dirty="0" err="1">
                <a:solidFill>
                  <a:srgbClr val="FF0000"/>
                </a:solidFill>
              </a:rPr>
              <a:t>share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anything</a:t>
            </a:r>
            <a:r>
              <a:rPr lang="hr-HR" sz="22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28932926-B9B0-4A13-8850-EE51D16D79C5}"/>
              </a:ext>
            </a:extLst>
          </p:cNvPr>
          <p:cNvSpPr/>
          <p:nvPr/>
        </p:nvSpPr>
        <p:spPr>
          <a:xfrm>
            <a:off x="895349" y="4514369"/>
            <a:ext cx="4959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i="1" dirty="0"/>
              <a:t>Jesi li </a:t>
            </a:r>
            <a:r>
              <a:rPr lang="en-US" sz="2000" i="1" dirty="0"/>
              <a:t>ZA/</a:t>
            </a:r>
            <a:r>
              <a:rPr lang="en-US" sz="2000" b="1" dirty="0"/>
              <a:t>FOR a</a:t>
            </a:r>
            <a:r>
              <a:rPr lang="hr-HR" sz="2000" b="1" dirty="0"/>
              <a:t> </a:t>
            </a:r>
            <a:r>
              <a:rPr lang="en-US" sz="2000" b="1" dirty="0"/>
              <a:t>big, close-knit family</a:t>
            </a:r>
            <a:r>
              <a:rPr lang="en-US" sz="2000" i="1" dirty="0"/>
              <a:t>, </a:t>
            </a:r>
            <a:r>
              <a:rPr lang="hr-HR" sz="2000" i="1" dirty="0"/>
              <a:t>ili </a:t>
            </a:r>
            <a:r>
              <a:rPr lang="en-US" sz="2000" i="1" dirty="0"/>
              <a:t>PROTIV/</a:t>
            </a:r>
            <a:r>
              <a:rPr lang="en-US" sz="2000" b="1" dirty="0"/>
              <a:t>AGAINST</a:t>
            </a:r>
            <a:r>
              <a:rPr lang="hr-HR" sz="2000" b="1" dirty="0"/>
              <a:t> </a:t>
            </a:r>
            <a:r>
              <a:rPr lang="en-US" sz="2000" b="1" dirty="0"/>
              <a:t>it</a:t>
            </a:r>
            <a:r>
              <a:rPr lang="hr-HR" sz="2000" i="1" dirty="0"/>
              <a:t>, </a:t>
            </a:r>
            <a:r>
              <a:rPr lang="en-US" sz="2000" i="1" dirty="0" err="1"/>
              <a:t>smatra</a:t>
            </a:r>
            <a:r>
              <a:rPr lang="hr-HR" sz="2000" i="1" dirty="0"/>
              <a:t>š li</a:t>
            </a:r>
            <a:r>
              <a:rPr lang="en-US" sz="2000" i="1" dirty="0"/>
              <a:t> da je </a:t>
            </a:r>
            <a:r>
              <a:rPr lang="en-US" sz="2000" i="1" dirty="0" err="1"/>
              <a:t>bolje</a:t>
            </a:r>
            <a:r>
              <a:rPr lang="en-US" sz="2000" i="1" dirty="0"/>
              <a:t> </a:t>
            </a:r>
            <a:r>
              <a:rPr lang="en-US" sz="2000" i="1" dirty="0" err="1"/>
              <a:t>biti</a:t>
            </a:r>
            <a:r>
              <a:rPr lang="en-US" sz="2000" i="1" dirty="0"/>
              <a:t> </a:t>
            </a:r>
            <a:r>
              <a:rPr lang="en-US" sz="2000" b="1" dirty="0"/>
              <a:t>single child and live</a:t>
            </a:r>
            <a:r>
              <a:rPr lang="hr-HR" sz="2000" b="1" dirty="0"/>
              <a:t> </a:t>
            </a:r>
            <a:r>
              <a:rPr lang="en-US" sz="2000" b="1" dirty="0"/>
              <a:t>only with your mum and/or dad</a:t>
            </a:r>
            <a:r>
              <a:rPr lang="hr-HR" sz="2000" i="1" dirty="0"/>
              <a:t>?</a:t>
            </a:r>
          </a:p>
          <a:p>
            <a:r>
              <a:rPr lang="hr-HR" sz="2000" i="1" dirty="0"/>
              <a:t>Zapiši u svoju bilježnicu nekoliko rečenica kojima ćeš objasniti svoj stav!</a:t>
            </a:r>
          </a:p>
        </p:txBody>
      </p:sp>
    </p:spTree>
    <p:extLst>
      <p:ext uri="{BB962C8B-B14F-4D97-AF65-F5344CB8AC3E}">
        <p14:creationId xmlns:p14="http://schemas.microsoft.com/office/powerpoint/2010/main" val="337784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40" y="17970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books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14.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31900" cy="6858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9830EE1A-D0BF-4061-8748-B91F9ED88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552" y="1992100"/>
            <a:ext cx="9563100" cy="219075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40" y="663575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task</a:t>
            </a:r>
            <a:r>
              <a:rPr lang="hr-HR" sz="2000" b="1" dirty="0"/>
              <a:t> 1! 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Pogledaj riječi u prvom zadatku! Znaš li što one znače?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BED266CD-1CDB-4BC8-8FD6-E3855E71F5BE}"/>
              </a:ext>
            </a:extLst>
          </p:cNvPr>
          <p:cNvSpPr txBox="1">
            <a:spLocks/>
          </p:cNvSpPr>
          <p:nvPr/>
        </p:nvSpPr>
        <p:spPr>
          <a:xfrm>
            <a:off x="5273040" y="4397480"/>
            <a:ext cx="1685321" cy="246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strange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pushy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lovely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disagreeable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awesome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endParaRPr lang="hr-HR" b="1" dirty="0"/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0C8B4EC0-9C56-4F60-88CE-7ADE32E34347}"/>
              </a:ext>
            </a:extLst>
          </p:cNvPr>
          <p:cNvSpPr txBox="1">
            <a:spLocks/>
          </p:cNvSpPr>
          <p:nvPr/>
        </p:nvSpPr>
        <p:spPr>
          <a:xfrm>
            <a:off x="6908550" y="4397480"/>
            <a:ext cx="3016035" cy="246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čudan, neobičan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agresivan, naporan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ljupko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neugodan, neprijatan</a:t>
            </a:r>
            <a:endParaRPr lang="hr-HR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super, fenomenalan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80E0F3A3-53DE-482C-BE2B-CE42AED14E58}"/>
              </a:ext>
            </a:extLst>
          </p:cNvPr>
          <p:cNvSpPr txBox="1">
            <a:spLocks/>
          </p:cNvSpPr>
          <p:nvPr/>
        </p:nvSpPr>
        <p:spPr>
          <a:xfrm>
            <a:off x="9467385" y="4688134"/>
            <a:ext cx="2374267" cy="1646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i="1" dirty="0"/>
              <a:t>OPIŠI nekoliko članova svoje proširene obitelji koristeći ove pridjeve!</a:t>
            </a:r>
          </a:p>
        </p:txBody>
      </p:sp>
    </p:spTree>
    <p:extLst>
      <p:ext uri="{BB962C8B-B14F-4D97-AF65-F5344CB8AC3E}">
        <p14:creationId xmlns:p14="http://schemas.microsoft.com/office/powerpoint/2010/main" val="1579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F1B97993-F3DA-4B58-A3CA-600631508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0" y="97573"/>
            <a:ext cx="7543576" cy="666285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4B67B46A-32B4-49D2-AFDF-5138F1264A48}"/>
              </a:ext>
            </a:extLst>
          </p:cNvPr>
          <p:cNvSpPr txBox="1">
            <a:spLocks/>
          </p:cNvSpPr>
          <p:nvPr/>
        </p:nvSpPr>
        <p:spPr>
          <a:xfrm>
            <a:off x="7861610" y="1922191"/>
            <a:ext cx="4241180" cy="3013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2, r</a:t>
            </a:r>
            <a:r>
              <a:rPr lang="en-US" sz="2000" b="1" dirty="0" err="1"/>
              <a:t>ead</a:t>
            </a:r>
            <a:r>
              <a:rPr lang="en-US" sz="2000" b="1" dirty="0"/>
              <a:t> what Caroline and</a:t>
            </a:r>
            <a:r>
              <a:rPr lang="hr-HR" sz="2000" b="1" dirty="0"/>
              <a:t> </a:t>
            </a:r>
            <a:r>
              <a:rPr lang="en-US" sz="2000" b="1" dirty="0"/>
              <a:t>Mark say about their</a:t>
            </a:r>
            <a:r>
              <a:rPr lang="hr-HR" sz="2000" b="1" dirty="0"/>
              <a:t> </a:t>
            </a:r>
            <a:r>
              <a:rPr lang="en-US" sz="2000" b="1" dirty="0"/>
              <a:t>relatives. Write T for the</a:t>
            </a:r>
            <a:r>
              <a:rPr lang="hr-HR" sz="2000" b="1" dirty="0"/>
              <a:t> </a:t>
            </a:r>
            <a:r>
              <a:rPr lang="en-US" sz="2000" b="1" dirty="0"/>
              <a:t>sentences which are true, F</a:t>
            </a:r>
            <a:r>
              <a:rPr lang="hr-HR" sz="2000" b="1" dirty="0"/>
              <a:t> </a:t>
            </a:r>
            <a:r>
              <a:rPr lang="en-US" sz="2000" b="1" dirty="0"/>
              <a:t>for the ones which are false,</a:t>
            </a:r>
            <a:r>
              <a:rPr lang="hr-HR" sz="2000" b="1" dirty="0"/>
              <a:t> </a:t>
            </a:r>
            <a:r>
              <a:rPr lang="en-US" sz="2000" b="1" dirty="0"/>
              <a:t>and DK if this information is</a:t>
            </a:r>
            <a:r>
              <a:rPr lang="hr-HR" sz="2000" b="1" dirty="0"/>
              <a:t> </a:t>
            </a:r>
            <a:r>
              <a:rPr lang="en-US" sz="2000" b="1" dirty="0"/>
              <a:t>not provided.</a:t>
            </a: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U drugom zadatku pročitaj što </a:t>
            </a:r>
            <a:r>
              <a:rPr lang="hr-HR" sz="2000" i="1" dirty="0" err="1"/>
              <a:t>Mark</a:t>
            </a:r>
            <a:r>
              <a:rPr lang="hr-HR" sz="2000" i="1" dirty="0"/>
              <a:t> i </a:t>
            </a:r>
            <a:r>
              <a:rPr lang="hr-HR" sz="2000" i="1" dirty="0" err="1"/>
              <a:t>Caroline</a:t>
            </a:r>
            <a:r>
              <a:rPr lang="hr-HR" sz="2000" i="1" dirty="0"/>
              <a:t> govore o svojim rođacima. Nakon čitanja pokraj ponuđenih tvrdnji upiši T, F ili DK (</a:t>
            </a:r>
            <a:r>
              <a:rPr lang="hr-HR" sz="2000" i="1" dirty="0" err="1"/>
              <a:t>don’t</a:t>
            </a:r>
            <a:r>
              <a:rPr lang="hr-HR" sz="2000" i="1" dirty="0"/>
              <a:t> </a:t>
            </a:r>
            <a:r>
              <a:rPr lang="hr-HR" sz="2000" i="1" dirty="0" err="1"/>
              <a:t>know</a:t>
            </a:r>
            <a:r>
              <a:rPr lang="hr-HR" sz="2000" i="1" dirty="0"/>
              <a:t>, ako se ta informacija ne nalazi u tekstu).</a:t>
            </a:r>
          </a:p>
        </p:txBody>
      </p:sp>
    </p:spTree>
    <p:extLst>
      <p:ext uri="{BB962C8B-B14F-4D97-AF65-F5344CB8AC3E}">
        <p14:creationId xmlns:p14="http://schemas.microsoft.com/office/powerpoint/2010/main" val="369512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C1F2C81B-3883-4764-B306-5E1908F3E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1" y="283544"/>
            <a:ext cx="6819900" cy="22764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D37A273-7D44-489E-831D-01ECD0FC3E46}"/>
              </a:ext>
            </a:extLst>
          </p:cNvPr>
          <p:cNvSpPr txBox="1">
            <a:spLocks/>
          </p:cNvSpPr>
          <p:nvPr/>
        </p:nvSpPr>
        <p:spPr>
          <a:xfrm>
            <a:off x="7616283" y="283544"/>
            <a:ext cx="41756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Check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answers</a:t>
            </a:r>
            <a:r>
              <a:rPr lang="hr-HR" sz="2000" b="1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Provjeri kako si riješio 2. zadatak!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4A118E9B-D498-4185-924A-2B11BDBE6718}"/>
              </a:ext>
            </a:extLst>
          </p:cNvPr>
          <p:cNvSpPr txBox="1">
            <a:spLocks/>
          </p:cNvSpPr>
          <p:nvPr/>
        </p:nvSpPr>
        <p:spPr>
          <a:xfrm>
            <a:off x="4908612" y="358697"/>
            <a:ext cx="55548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DK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A05A70F-8100-4315-AA12-7E8CD5CA0274}"/>
              </a:ext>
            </a:extLst>
          </p:cNvPr>
          <p:cNvSpPr txBox="1">
            <a:spLocks/>
          </p:cNvSpPr>
          <p:nvPr/>
        </p:nvSpPr>
        <p:spPr>
          <a:xfrm>
            <a:off x="2072485" y="906742"/>
            <a:ext cx="55548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9C70F69C-DB9C-431C-A154-AEAAFBC5B5B5}"/>
              </a:ext>
            </a:extLst>
          </p:cNvPr>
          <p:cNvSpPr txBox="1">
            <a:spLocks/>
          </p:cNvSpPr>
          <p:nvPr/>
        </p:nvSpPr>
        <p:spPr>
          <a:xfrm>
            <a:off x="6607192" y="1175412"/>
            <a:ext cx="55548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1129E279-3B5F-43FD-96F4-7065CAF23962}"/>
              </a:ext>
            </a:extLst>
          </p:cNvPr>
          <p:cNvSpPr txBox="1">
            <a:spLocks/>
          </p:cNvSpPr>
          <p:nvPr/>
        </p:nvSpPr>
        <p:spPr>
          <a:xfrm>
            <a:off x="3332574" y="1723225"/>
            <a:ext cx="55548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DK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92FD6967-B499-4C36-9A7D-CE04A49B8B1A}"/>
              </a:ext>
            </a:extLst>
          </p:cNvPr>
          <p:cNvSpPr txBox="1">
            <a:spLocks/>
          </p:cNvSpPr>
          <p:nvPr/>
        </p:nvSpPr>
        <p:spPr>
          <a:xfrm>
            <a:off x="3932663" y="2003047"/>
            <a:ext cx="55548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C7FF7859-A8D5-4C60-966E-698FE1A4F2DB}"/>
              </a:ext>
            </a:extLst>
          </p:cNvPr>
          <p:cNvSpPr txBox="1">
            <a:spLocks/>
          </p:cNvSpPr>
          <p:nvPr/>
        </p:nvSpPr>
        <p:spPr>
          <a:xfrm>
            <a:off x="7616283" y="1154446"/>
            <a:ext cx="4175666" cy="14055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Mark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and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Brody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sometimes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get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into</a:t>
            </a:r>
            <a:r>
              <a:rPr lang="hr-HR" sz="2200" i="1" dirty="0">
                <a:solidFill>
                  <a:srgbClr val="FF0000"/>
                </a:solidFill>
              </a:rPr>
              <a:t> a </a:t>
            </a:r>
            <a:r>
              <a:rPr lang="hr-HR" sz="2200" i="1" dirty="0" err="1">
                <a:solidFill>
                  <a:srgbClr val="FF0000"/>
                </a:solidFill>
              </a:rPr>
              <a:t>fight</a:t>
            </a:r>
            <a:r>
              <a:rPr lang="hr-HR" sz="2200" i="1" dirty="0">
                <a:solidFill>
                  <a:srgbClr val="FF0000"/>
                </a:solidFill>
              </a:rPr>
              <a:t>, but </a:t>
            </a:r>
            <a:r>
              <a:rPr lang="hr-HR" sz="2200" i="1" dirty="0" err="1">
                <a:solidFill>
                  <a:srgbClr val="FF0000"/>
                </a:solidFill>
              </a:rPr>
              <a:t>they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soon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b="1" i="1" dirty="0" err="1">
                <a:solidFill>
                  <a:srgbClr val="FF0000"/>
                </a:solidFill>
              </a:rPr>
              <a:t>bury</a:t>
            </a:r>
            <a:r>
              <a:rPr lang="hr-HR" sz="2200" b="1" i="1" dirty="0">
                <a:solidFill>
                  <a:srgbClr val="FF0000"/>
                </a:solidFill>
              </a:rPr>
              <a:t> </a:t>
            </a:r>
            <a:r>
              <a:rPr lang="hr-HR" sz="2200" b="1" i="1" dirty="0" err="1">
                <a:solidFill>
                  <a:srgbClr val="FF0000"/>
                </a:solidFill>
              </a:rPr>
              <a:t>the</a:t>
            </a:r>
            <a:r>
              <a:rPr lang="hr-HR" sz="2200" b="1" i="1" dirty="0">
                <a:solidFill>
                  <a:srgbClr val="FF0000"/>
                </a:solidFill>
              </a:rPr>
              <a:t> </a:t>
            </a:r>
            <a:r>
              <a:rPr lang="hr-HR" sz="2200" b="1" i="1" dirty="0" err="1">
                <a:solidFill>
                  <a:srgbClr val="FF0000"/>
                </a:solidFill>
              </a:rPr>
              <a:t>hatchet</a:t>
            </a:r>
            <a:r>
              <a:rPr lang="hr-HR" sz="2200" i="1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6682121E-D40E-4DAB-A508-543DAA044D5F}"/>
              </a:ext>
            </a:extLst>
          </p:cNvPr>
          <p:cNvSpPr txBox="1">
            <a:spLocks/>
          </p:cNvSpPr>
          <p:nvPr/>
        </p:nvSpPr>
        <p:spPr>
          <a:xfrm>
            <a:off x="400052" y="2751288"/>
            <a:ext cx="6614065" cy="4318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meaning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all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expressions</a:t>
            </a:r>
            <a:r>
              <a:rPr lang="hr-HR" sz="2000" b="1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Prepoznaješ li sve riječi i izraze iz teksta?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coastal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close-knit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each</a:t>
            </a:r>
            <a:r>
              <a:rPr lang="hr-HR" sz="2000" b="1" dirty="0"/>
              <a:t> </a:t>
            </a:r>
            <a:r>
              <a:rPr lang="hr-HR" sz="2000" b="1" dirty="0" err="1"/>
              <a:t>other</a:t>
            </a:r>
            <a:r>
              <a:rPr lang="hr-HR" sz="2000" b="1" dirty="0"/>
              <a:t> </a:t>
            </a:r>
            <a:r>
              <a:rPr lang="hr-HR" sz="2000" b="1" dirty="0" err="1"/>
              <a:t>inside</a:t>
            </a:r>
            <a:r>
              <a:rPr lang="hr-HR" sz="2000" b="1" dirty="0"/>
              <a:t> </a:t>
            </a:r>
            <a:r>
              <a:rPr lang="hr-HR" sz="2000" b="1" dirty="0" err="1"/>
              <a:t>out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bury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hatchet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extended</a:t>
            </a:r>
            <a:r>
              <a:rPr lang="hr-HR" sz="2000" b="1" dirty="0"/>
              <a:t> </a:t>
            </a:r>
            <a:r>
              <a:rPr lang="hr-HR" sz="2000" b="1" dirty="0" err="1"/>
              <a:t>family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through</a:t>
            </a:r>
            <a:r>
              <a:rPr lang="hr-HR" sz="2000" b="1" dirty="0"/>
              <a:t> </a:t>
            </a:r>
            <a:r>
              <a:rPr lang="hr-HR" sz="2000" b="1" dirty="0" err="1"/>
              <a:t>thick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thin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dysfunctional</a:t>
            </a:r>
            <a:r>
              <a:rPr lang="hr-HR" sz="2000" b="1" dirty="0"/>
              <a:t> </a:t>
            </a:r>
            <a:r>
              <a:rPr lang="hr-HR" sz="2000" b="1" dirty="0" err="1"/>
              <a:t>family</a:t>
            </a:r>
            <a:endParaRPr lang="hr-HR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speak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same </a:t>
            </a:r>
            <a:r>
              <a:rPr lang="hr-HR" sz="2000" b="1" dirty="0" err="1"/>
              <a:t>language</a:t>
            </a:r>
            <a:endParaRPr lang="hr-HR" sz="2000" b="1" dirty="0"/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7ED42C46-36E7-490B-A40A-A56484C3E6A4}"/>
              </a:ext>
            </a:extLst>
          </p:cNvPr>
          <p:cNvSpPr txBox="1">
            <a:spLocks/>
          </p:cNvSpPr>
          <p:nvPr/>
        </p:nvSpPr>
        <p:spPr>
          <a:xfrm>
            <a:off x="3855644" y="3554175"/>
            <a:ext cx="6819900" cy="33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obalni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blizak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znati jedno drugo jako dobro, u dušu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zakopati sjekiru, prekinuti svađu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šira obitelj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kroz dobro i loše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neprimjerena / </a:t>
            </a:r>
            <a:r>
              <a:rPr lang="hr-HR" sz="2000" i="1" dirty="0" err="1"/>
              <a:t>disfunkcionalna</a:t>
            </a:r>
            <a:r>
              <a:rPr lang="hr-HR" sz="2000" i="1" dirty="0"/>
              <a:t> obitelj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međusobno se dobro slagati, razumjeti jedno drugo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9C8A9F5E-E779-4696-BBC6-1354CDB61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593" y="2560019"/>
            <a:ext cx="3181350" cy="12858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03598698-A059-4E47-9DF6-C4D8768F233D}"/>
              </a:ext>
            </a:extLst>
          </p:cNvPr>
          <p:cNvSpPr txBox="1">
            <a:spLocks/>
          </p:cNvSpPr>
          <p:nvPr/>
        </p:nvSpPr>
        <p:spPr>
          <a:xfrm>
            <a:off x="8225883" y="4039677"/>
            <a:ext cx="3694771" cy="2182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b="1" dirty="0" err="1"/>
              <a:t>Mark</a:t>
            </a:r>
            <a:r>
              <a:rPr lang="hr-HR" sz="2000" b="1" dirty="0"/>
              <a:t> </a:t>
            </a:r>
            <a:r>
              <a:rPr lang="hr-HR" sz="2000" b="1" dirty="0" err="1"/>
              <a:t>lives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UK, </a:t>
            </a:r>
            <a:r>
              <a:rPr lang="hr-HR" sz="2000" b="1" dirty="0" err="1"/>
              <a:t>so</a:t>
            </a:r>
            <a:r>
              <a:rPr lang="hr-HR" sz="2000" b="1" dirty="0"/>
              <a:t> he </a:t>
            </a:r>
            <a:r>
              <a:rPr lang="hr-HR" sz="2000" b="1" dirty="0" err="1"/>
              <a:t>speaks</a:t>
            </a:r>
            <a:r>
              <a:rPr lang="hr-HR" sz="2000" b="1" dirty="0"/>
              <a:t> British English, </a:t>
            </a:r>
            <a:r>
              <a:rPr lang="hr-HR" sz="2000" b="1" dirty="0" err="1"/>
              <a:t>while</a:t>
            </a:r>
            <a:r>
              <a:rPr lang="hr-HR" sz="2000" b="1" dirty="0"/>
              <a:t> </a:t>
            </a:r>
            <a:r>
              <a:rPr lang="hr-HR" sz="2000" b="1" dirty="0" err="1"/>
              <a:t>Caroline</a:t>
            </a:r>
            <a:r>
              <a:rPr lang="hr-HR" sz="2000" b="1" dirty="0"/>
              <a:t> </a:t>
            </a:r>
            <a:r>
              <a:rPr lang="hr-HR" sz="2000" b="1" dirty="0" err="1"/>
              <a:t>speaks</a:t>
            </a:r>
            <a:r>
              <a:rPr lang="hr-HR" sz="2000" b="1" dirty="0"/>
              <a:t> American English.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i="1" dirty="0"/>
              <a:t>Primijeti razliku u riječi JESEN u britanskom i američkom engleskom.</a:t>
            </a:r>
          </a:p>
        </p:txBody>
      </p:sp>
    </p:spTree>
    <p:extLst>
      <p:ext uri="{BB962C8B-B14F-4D97-AF65-F5344CB8AC3E}">
        <p14:creationId xmlns:p14="http://schemas.microsoft.com/office/powerpoint/2010/main" val="237453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/>
      <p:bldP spid="13" grpId="0" build="p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B194D4E5-91BD-4396-AD3F-1D9E8A786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299" y="1160540"/>
            <a:ext cx="10439400" cy="275272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BCE69C3B-1753-4D71-81AE-32C8040207BB}"/>
              </a:ext>
            </a:extLst>
          </p:cNvPr>
          <p:cNvSpPr txBox="1">
            <a:spLocks/>
          </p:cNvSpPr>
          <p:nvPr/>
        </p:nvSpPr>
        <p:spPr>
          <a:xfrm>
            <a:off x="876299" y="216054"/>
            <a:ext cx="10439399" cy="3013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3, </a:t>
            </a:r>
            <a:r>
              <a:rPr lang="hr-HR" sz="2000" b="1" dirty="0" err="1"/>
              <a:t>page</a:t>
            </a:r>
            <a:r>
              <a:rPr lang="hr-HR" sz="2000" b="1" dirty="0"/>
              <a:t> 15,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have</a:t>
            </a:r>
            <a:r>
              <a:rPr lang="hr-HR" sz="2000" b="1" dirty="0"/>
              <a:t> to f</a:t>
            </a:r>
            <a:r>
              <a:rPr lang="en-US" sz="2000" b="1" dirty="0" err="1"/>
              <a:t>ind</a:t>
            </a:r>
            <a:r>
              <a:rPr lang="en-US" sz="2000" b="1" dirty="0"/>
              <a:t> the expressions/words in bold which mean.</a:t>
            </a: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U trećem zadatku na 15. stranici potraži u tekstu riječ ili frazu koja odgovara objašnjenju.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A0F2F685-4415-4D03-8AA7-863AC42D4274}"/>
              </a:ext>
            </a:extLst>
          </p:cNvPr>
          <p:cNvSpPr txBox="1">
            <a:spLocks/>
          </p:cNvSpPr>
          <p:nvPr/>
        </p:nvSpPr>
        <p:spPr>
          <a:xfrm>
            <a:off x="4137101" y="1767466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know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each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other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inside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out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07CBBAC9-62D0-4DE9-B4D1-D947341BE5C5}"/>
              </a:ext>
            </a:extLst>
          </p:cNvPr>
          <p:cNvSpPr txBox="1">
            <a:spLocks/>
          </p:cNvSpPr>
          <p:nvPr/>
        </p:nvSpPr>
        <p:spPr>
          <a:xfrm>
            <a:off x="2828691" y="2051226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bury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hatchet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448DCCB-6A08-4451-A87C-606951D4041A}"/>
              </a:ext>
            </a:extLst>
          </p:cNvPr>
          <p:cNvSpPr txBox="1">
            <a:spLocks/>
          </p:cNvSpPr>
          <p:nvPr/>
        </p:nvSpPr>
        <p:spPr>
          <a:xfrm>
            <a:off x="6014224" y="2315407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through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thick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and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thin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23C83AB4-0C35-43B9-AB4E-38381DDD3B41}"/>
              </a:ext>
            </a:extLst>
          </p:cNvPr>
          <p:cNvSpPr txBox="1">
            <a:spLocks/>
          </p:cNvSpPr>
          <p:nvPr/>
        </p:nvSpPr>
        <p:spPr>
          <a:xfrm>
            <a:off x="7768681" y="2599167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close-knit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36989E62-4B62-423C-AC4E-F989A7E91E3C}"/>
              </a:ext>
            </a:extLst>
          </p:cNvPr>
          <p:cNvSpPr txBox="1">
            <a:spLocks/>
          </p:cNvSpPr>
          <p:nvPr/>
        </p:nvSpPr>
        <p:spPr>
          <a:xfrm>
            <a:off x="6976945" y="2880490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speak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the</a:t>
            </a:r>
            <a:r>
              <a:rPr lang="hr-HR" sz="2200" i="1" dirty="0">
                <a:solidFill>
                  <a:srgbClr val="FF0000"/>
                </a:solidFill>
              </a:rPr>
              <a:t> same </a:t>
            </a:r>
            <a:r>
              <a:rPr lang="hr-HR" sz="2200" i="1" dirty="0" err="1">
                <a:solidFill>
                  <a:srgbClr val="FF0000"/>
                </a:solidFill>
              </a:rPr>
              <a:t>language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9119B39A-3FFA-4CF9-98A8-C5B9C752261B}"/>
              </a:ext>
            </a:extLst>
          </p:cNvPr>
          <p:cNvSpPr txBox="1">
            <a:spLocks/>
          </p:cNvSpPr>
          <p:nvPr/>
        </p:nvSpPr>
        <p:spPr>
          <a:xfrm>
            <a:off x="5205761" y="3146034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dysfunctional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family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B28401DA-1E63-44A3-B501-66BD5DAFB099}"/>
              </a:ext>
            </a:extLst>
          </p:cNvPr>
          <p:cNvSpPr txBox="1">
            <a:spLocks/>
          </p:cNvSpPr>
          <p:nvPr/>
        </p:nvSpPr>
        <p:spPr>
          <a:xfrm>
            <a:off x="7690622" y="3424920"/>
            <a:ext cx="618892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extended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family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387850-B168-4082-B0AD-34F5FD1A2D8E}"/>
              </a:ext>
            </a:extLst>
          </p:cNvPr>
          <p:cNvSpPr txBox="1">
            <a:spLocks/>
          </p:cNvSpPr>
          <p:nvPr/>
        </p:nvSpPr>
        <p:spPr>
          <a:xfrm>
            <a:off x="945994" y="4665618"/>
            <a:ext cx="10439399" cy="3013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Naučene izraze možeš dodatno uvježbati na sljedećoj poveznici:</a:t>
            </a:r>
          </a:p>
          <a:p>
            <a:pPr marL="0" indent="0">
              <a:buNone/>
            </a:pPr>
            <a:r>
              <a:rPr lang="hr-HR" sz="2000" dirty="0">
                <a:hlinkClick r:id="rId3"/>
              </a:rPr>
              <a:t>https://learningapps.org/watch?v=pidubpqe220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369220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2674" y="636801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07" y="636800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12674" y="1035587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U prvom zadatku još jednom pročitaj tekst u udžbeniku i odgovori na postavljena pitanja punom rečenicom.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17" y="1813202"/>
            <a:ext cx="7284092" cy="476293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54729A50-9466-49B4-BB35-0B2C6686DD65}"/>
              </a:ext>
            </a:extLst>
          </p:cNvPr>
          <p:cNvSpPr txBox="1">
            <a:spLocks/>
          </p:cNvSpPr>
          <p:nvPr/>
        </p:nvSpPr>
        <p:spPr>
          <a:xfrm>
            <a:off x="4691349" y="2352750"/>
            <a:ext cx="699754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Mark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has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got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six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aunts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and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uncles</a:t>
            </a:r>
            <a:r>
              <a:rPr lang="hr-HR" sz="2200" i="1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625CC9FA-38C7-4B56-8660-50AD5B193BF3}"/>
              </a:ext>
            </a:extLst>
          </p:cNvPr>
          <p:cNvSpPr/>
          <p:nvPr/>
        </p:nvSpPr>
        <p:spPr>
          <a:xfrm>
            <a:off x="11429080" y="2511846"/>
            <a:ext cx="404978" cy="40312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C5545CEA-96D4-45F4-90EF-B83ABE311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07" y="636800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912CE476-FBBC-43A6-BD78-C0964DB89B64}"/>
              </a:ext>
            </a:extLst>
          </p:cNvPr>
          <p:cNvSpPr txBox="1">
            <a:spLocks/>
          </p:cNvSpPr>
          <p:nvPr/>
        </p:nvSpPr>
        <p:spPr>
          <a:xfrm>
            <a:off x="5012674" y="636800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/>
              <a:t>U drugom zadatku nadopuni izraze ponuđenim riječima.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50DE04D-B0FB-408A-9C89-74C9D2525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58" y="1498293"/>
            <a:ext cx="11608883" cy="460264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3DEDCF08-356D-47F5-A0C9-5E5E5027176C}"/>
              </a:ext>
            </a:extLst>
          </p:cNvPr>
          <p:cNvSpPr txBox="1">
            <a:spLocks/>
          </p:cNvSpPr>
          <p:nvPr/>
        </p:nvSpPr>
        <p:spPr>
          <a:xfrm>
            <a:off x="4054207" y="2509770"/>
            <a:ext cx="129999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out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4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C5545CEA-96D4-45F4-90EF-B83ABE311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07" y="636800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912CE476-FBBC-43A6-BD78-C0964DB89B64}"/>
              </a:ext>
            </a:extLst>
          </p:cNvPr>
          <p:cNvSpPr txBox="1">
            <a:spLocks/>
          </p:cNvSpPr>
          <p:nvPr/>
        </p:nvSpPr>
        <p:spPr>
          <a:xfrm>
            <a:off x="5045725" y="1804587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 trećem zadatku zapiši u svoju bilježnicu nekoliko rečenica o svojoj proširenoj obitelji odgovarajući na pitanja punom rečenicom. Ako netko nemaš (mnogo) rođaka, možeš zamisliti kako bi to bilo da ih imaš.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50DE04D-B0FB-408A-9C89-74C9D2525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58" y="3741818"/>
            <a:ext cx="11608883" cy="216472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Pravokutnik 1">
            <a:extLst>
              <a:ext uri="{FF2B5EF4-FFF2-40B4-BE49-F238E27FC236}">
                <a16:creationId xmlns:a16="http://schemas.microsoft.com/office/drawing/2014/main" id="{53A17995-FFD3-4E83-A6D2-1EA65704AAA5}"/>
              </a:ext>
            </a:extLst>
          </p:cNvPr>
          <p:cNvSpPr/>
          <p:nvPr/>
        </p:nvSpPr>
        <p:spPr>
          <a:xfrm>
            <a:off x="4840628" y="1489933"/>
            <a:ext cx="5873092" cy="1828800"/>
          </a:xfrm>
          <a:prstGeom prst="rect">
            <a:avLst/>
          </a:prstGeom>
          <a:noFill/>
          <a:ln w="101600" cap="rnd" cmpd="dbl">
            <a:solidFill>
              <a:srgbClr val="C0000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DFA47EB1-741B-4B7B-A4DC-C9E7C8FBED5B}"/>
              </a:ext>
            </a:extLst>
          </p:cNvPr>
          <p:cNvSpPr/>
          <p:nvPr/>
        </p:nvSpPr>
        <p:spPr>
          <a:xfrm>
            <a:off x="5045725" y="5701861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hr-HR" sz="2800" dirty="0">
              <a:solidFill>
                <a:srgbClr val="000000"/>
              </a:solidFill>
              <a:latin typeface="Avenir Next LT Pro" panose="020B0504020202020204" pitchFamily="34" charset="-18"/>
            </a:endParaRPr>
          </a:p>
          <a:p>
            <a:r>
              <a:rPr lang="en-US" b="1" dirty="0">
                <a:solidFill>
                  <a:srgbClr val="000000"/>
                </a:solidFill>
                <a:latin typeface="Avenir Next LT Pro" panose="020B0504020202020204" pitchFamily="34" charset="-18"/>
              </a:rPr>
              <a:t>What is your relationship with your extended family? </a:t>
            </a:r>
          </a:p>
        </p:txBody>
      </p:sp>
    </p:spTree>
    <p:extLst>
      <p:ext uri="{BB962C8B-B14F-4D97-AF65-F5344CB8AC3E}">
        <p14:creationId xmlns:p14="http://schemas.microsoft.com/office/powerpoint/2010/main" val="337629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2" grpId="1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40" y="17970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books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15.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" y="0"/>
            <a:ext cx="5124965" cy="6858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9830EE1A-D0BF-4061-8748-B91F9ED883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166" y="2497876"/>
            <a:ext cx="9120305" cy="223051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40" y="663575"/>
            <a:ext cx="6019800" cy="17418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4 r</a:t>
            </a:r>
            <a:r>
              <a:rPr lang="en-US" sz="2000" b="1" dirty="0" err="1"/>
              <a:t>ead</a:t>
            </a:r>
            <a:r>
              <a:rPr lang="en-US" sz="2000" b="1" dirty="0"/>
              <a:t> the reasons for and against having a big, close-knit family.</a:t>
            </a:r>
            <a:r>
              <a:rPr lang="hr-HR" sz="2000" b="1" dirty="0"/>
              <a:t> </a:t>
            </a:r>
            <a:r>
              <a:rPr lang="en-US" sz="2000" b="1" dirty="0"/>
              <a:t>Do you agree with them? Add more reasons to both lists.</a:t>
            </a: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Pročitaj ZA i PROTIV argumente glede velike, povezane obitelji. Slažeš li s ovim tvrdnjama? Dodaj na popise još pokoji argument.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477518DE-7E5C-4416-AD8B-5477B1B90253}"/>
              </a:ext>
            </a:extLst>
          </p:cNvPr>
          <p:cNvSpPr txBox="1">
            <a:spLocks/>
          </p:cNvSpPr>
          <p:nvPr/>
        </p:nvSpPr>
        <p:spPr>
          <a:xfrm>
            <a:off x="5137398" y="4903256"/>
            <a:ext cx="3257458" cy="19547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ZA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imaš više ljudi na koje se možeš osloniti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nikad ti nije dosadno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rođaci su ti i najbolji prijatelji</a:t>
            </a:r>
          </a:p>
          <a:p>
            <a:pPr>
              <a:buFontTx/>
              <a:buChar char="-"/>
            </a:pPr>
            <a:endParaRPr lang="hr-HR" sz="2000" i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881EDA4-2441-4DFF-B9E6-07AFC90EA0B2}"/>
              </a:ext>
            </a:extLst>
          </p:cNvPr>
          <p:cNvSpPr txBox="1">
            <a:spLocks/>
          </p:cNvSpPr>
          <p:nvPr/>
        </p:nvSpPr>
        <p:spPr>
          <a:xfrm>
            <a:off x="8415143" y="4913187"/>
            <a:ext cx="3558531" cy="19547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PROTIV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moraš kupovati više rođendanskih poklona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svi znaju sve o tebi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često ti daju savjete koje ne trebaš</a:t>
            </a:r>
          </a:p>
          <a:p>
            <a:pPr>
              <a:buFontTx/>
              <a:buChar char="-"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400618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0" grpId="0" build="p"/>
      <p:bldP spid="11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642</Words>
  <Application>Microsoft Office PowerPoint</Application>
  <PresentationFormat>Široki zaslon</PresentationFormat>
  <Paragraphs>81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Arial</vt:lpstr>
      <vt:lpstr>Avenir Next LT Pro</vt:lpstr>
      <vt:lpstr>Calibri</vt:lpstr>
      <vt:lpstr>Calibri Light</vt:lpstr>
      <vt:lpstr>Cambria</vt:lpstr>
      <vt:lpstr>Tema sustava Office</vt:lpstr>
      <vt:lpstr>UNIT 1;  With you from the start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69</cp:revision>
  <dcterms:created xsi:type="dcterms:W3CDTF">2020-09-12T11:20:19Z</dcterms:created>
  <dcterms:modified xsi:type="dcterms:W3CDTF">2020-09-25T14:53:47Z</dcterms:modified>
</cp:coreProperties>
</file>